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61"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p:scale>
          <a:sx n="89" d="100"/>
          <a:sy n="89" d="100"/>
        </p:scale>
        <p:origin x="14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10/12/21</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93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10/12/21</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672834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10/12/21</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20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10/12/21</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524547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10/12/21</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72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10/12/21</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516463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10/12/21</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56022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10/12/21</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299870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10/12/21</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42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10/12/21</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10/12/21</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357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10/12/21</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92154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59000">
              <a:schemeClr val="accent6">
                <a:lumMod val="0"/>
                <a:lumOff val="100000"/>
              </a:schemeClr>
            </a:gs>
            <a:gs pos="100000">
              <a:srgbClr val="FF0000"/>
            </a:gs>
          </a:gsLst>
          <a:path path="circle">
            <a:fillToRect t="100000" r="100000"/>
          </a:path>
          <a:tileRect l="-100000" b="-100000"/>
        </a:gra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4A35F9-2F36-4002-9817-1B0ED37A39CD}"/>
              </a:ext>
            </a:extLst>
          </p:cNvPr>
          <p:cNvSpPr>
            <a:spLocks noGrp="1"/>
          </p:cNvSpPr>
          <p:nvPr>
            <p:ph type="ctrTitle"/>
          </p:nvPr>
        </p:nvSpPr>
        <p:spPr>
          <a:xfrm>
            <a:off x="733364" y="3637635"/>
            <a:ext cx="6332081" cy="2884247"/>
          </a:xfrm>
        </p:spPr>
        <p:txBody>
          <a:bodyPr anchor="ctr">
            <a:normAutofit/>
          </a:bodyPr>
          <a:lstStyle/>
          <a:p>
            <a:r>
              <a:rPr lang="en-US" sz="6000" b="1" dirty="0">
                <a:latin typeface="Edwardian Script ITC" panose="030303020407070D0804" pitchFamily="66" charset="77"/>
              </a:rPr>
              <a:t>My Personal Chef</a:t>
            </a:r>
          </a:p>
        </p:txBody>
      </p:sp>
      <p:sp>
        <p:nvSpPr>
          <p:cNvPr id="3" name="Subtitle 2">
            <a:extLst>
              <a:ext uri="{FF2B5EF4-FFF2-40B4-BE49-F238E27FC236}">
                <a16:creationId xmlns:a16="http://schemas.microsoft.com/office/drawing/2014/main" id="{A448C23A-F98D-4AB8-97FD-40425408C0F9}"/>
              </a:ext>
            </a:extLst>
          </p:cNvPr>
          <p:cNvSpPr>
            <a:spLocks noGrp="1"/>
          </p:cNvSpPr>
          <p:nvPr>
            <p:ph type="subTitle" idx="1"/>
          </p:nvPr>
        </p:nvSpPr>
        <p:spPr>
          <a:xfrm>
            <a:off x="6339224" y="1714500"/>
            <a:ext cx="4569006" cy="2359114"/>
          </a:xfrm>
        </p:spPr>
        <p:txBody>
          <a:bodyPr anchor="b">
            <a:normAutofit/>
          </a:bodyPr>
          <a:lstStyle/>
          <a:p>
            <a:r>
              <a:rPr lang="en-US" dirty="0"/>
              <a:t>Summer Shields</a:t>
            </a:r>
          </a:p>
          <a:p>
            <a:r>
              <a:rPr lang="en-US" dirty="0"/>
              <a:t>Jewel Loff</a:t>
            </a:r>
          </a:p>
          <a:p>
            <a:r>
              <a:rPr lang="en-US" dirty="0"/>
              <a:t>Kisha Gladden</a:t>
            </a:r>
          </a:p>
          <a:p>
            <a:r>
              <a:rPr lang="en-US" dirty="0"/>
              <a:t>Stephanie </a:t>
            </a:r>
            <a:r>
              <a:rPr lang="en-US" dirty="0" err="1"/>
              <a:t>Balderama</a:t>
            </a:r>
            <a:endParaRPr lang="en-US" dirty="0"/>
          </a:p>
        </p:txBody>
      </p:sp>
      <p:cxnSp>
        <p:nvCxnSpPr>
          <p:cNvPr id="13" name="Straight Connector 12">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C3E5C09-93FA-4D44-9F5F-BB39ED8975E0}"/>
              </a:ext>
            </a:extLst>
          </p:cNvPr>
          <p:cNvPicPr>
            <a:picLocks noChangeAspect="1"/>
          </p:cNvPicPr>
          <p:nvPr/>
        </p:nvPicPr>
        <p:blipFill>
          <a:blip r:embed="rId2"/>
          <a:stretch>
            <a:fillRect/>
          </a:stretch>
        </p:blipFill>
        <p:spPr>
          <a:xfrm>
            <a:off x="1328677" y="96406"/>
            <a:ext cx="3483554" cy="4389278"/>
          </a:xfrm>
          <a:prstGeom prst="rect">
            <a:avLst/>
          </a:prstGeom>
        </p:spPr>
      </p:pic>
    </p:spTree>
    <p:extLst>
      <p:ext uri="{BB962C8B-B14F-4D97-AF65-F5344CB8AC3E}">
        <p14:creationId xmlns:p14="http://schemas.microsoft.com/office/powerpoint/2010/main" val="2909730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tint">
            <a:extLst>
              <a:ext uri="{FF2B5EF4-FFF2-40B4-BE49-F238E27FC236}">
                <a16:creationId xmlns:a16="http://schemas.microsoft.com/office/drawing/2014/main" id="{454D4344-7A53-4BC2-BE3F-111FE4853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311" y="0"/>
            <a:ext cx="1047689"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42" name="Rectangle 41">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9A0591-F0F5-4CF0-BD6A-4031BA420377}"/>
              </a:ext>
            </a:extLst>
          </p:cNvPr>
          <p:cNvSpPr>
            <a:spLocks noGrp="1"/>
          </p:cNvSpPr>
          <p:nvPr>
            <p:ph type="title"/>
          </p:nvPr>
        </p:nvSpPr>
        <p:spPr>
          <a:xfrm>
            <a:off x="6073218" y="-39377"/>
            <a:ext cx="6095997" cy="2732606"/>
          </a:xfrm>
        </p:spPr>
        <p:txBody>
          <a:bodyPr vert="horz" lIns="91440" tIns="45720" rIns="91440" bIns="45720" rtlCol="0" anchor="ctr">
            <a:normAutofit/>
          </a:bodyPr>
          <a:lstStyle/>
          <a:p>
            <a:r>
              <a:rPr lang="en-US" sz="4800" b="1" dirty="0"/>
              <a:t>Resources Needed</a:t>
            </a:r>
          </a:p>
        </p:txBody>
      </p:sp>
      <p:sp>
        <p:nvSpPr>
          <p:cNvPr id="3" name="Text Placeholder 2">
            <a:extLst>
              <a:ext uri="{FF2B5EF4-FFF2-40B4-BE49-F238E27FC236}">
                <a16:creationId xmlns:a16="http://schemas.microsoft.com/office/drawing/2014/main" id="{A6E96DF1-5376-4D0D-B533-0D0244EA15CF}"/>
              </a:ext>
            </a:extLst>
          </p:cNvPr>
          <p:cNvSpPr>
            <a:spLocks noGrp="1"/>
          </p:cNvSpPr>
          <p:nvPr>
            <p:ph type="body" idx="1"/>
          </p:nvPr>
        </p:nvSpPr>
        <p:spPr>
          <a:xfrm>
            <a:off x="6237934" y="4432262"/>
            <a:ext cx="5766564" cy="2359114"/>
          </a:xfrm>
        </p:spPr>
        <p:txBody>
          <a:bodyPr vert="horz" lIns="91440" tIns="45720" rIns="91440" bIns="45720" rtlCol="0" anchor="b">
            <a:noAutofit/>
          </a:bodyPr>
          <a:lstStyle/>
          <a:p>
            <a:pPr>
              <a:lnSpc>
                <a:spcPct val="100000"/>
              </a:lnSpc>
            </a:pPr>
            <a:r>
              <a:rPr lang="en-US" dirty="0"/>
              <a:t>We are seeking a $1million investment to meet 4 key goals:</a:t>
            </a:r>
          </a:p>
          <a:p>
            <a:pPr marL="285750" indent="-285750">
              <a:lnSpc>
                <a:spcPct val="100000"/>
              </a:lnSpc>
              <a:buFont typeface="Arial" panose="020B0604020202020204" pitchFamily="34" charset="0"/>
              <a:buChar char="•"/>
            </a:pPr>
            <a:r>
              <a:rPr lang="en-US" sz="2000" dirty="0"/>
              <a:t>Establish 5 additional ghost kitchens in key geographic locations</a:t>
            </a:r>
          </a:p>
          <a:p>
            <a:pPr marL="285750" indent="-285750">
              <a:lnSpc>
                <a:spcPct val="100000"/>
              </a:lnSpc>
              <a:buFont typeface="Arial" panose="020B0604020202020204" pitchFamily="34" charset="0"/>
              <a:buChar char="•"/>
            </a:pPr>
            <a:r>
              <a:rPr lang="en-US" sz="2000" dirty="0"/>
              <a:t>Expansion into three additional geographic areas</a:t>
            </a:r>
          </a:p>
          <a:p>
            <a:pPr marL="285750" indent="-285750">
              <a:lnSpc>
                <a:spcPct val="100000"/>
              </a:lnSpc>
              <a:buFont typeface="Arial" panose="020B0604020202020204" pitchFamily="34" charset="0"/>
              <a:buChar char="•"/>
            </a:pPr>
            <a:r>
              <a:rPr lang="en-US" sz="2000" dirty="0"/>
              <a:t>Hire and train 5 marketing representatives to identify and engage additional employers and/or schools</a:t>
            </a:r>
          </a:p>
          <a:p>
            <a:pPr marL="285750" indent="-285750">
              <a:lnSpc>
                <a:spcPct val="100000"/>
              </a:lnSpc>
              <a:buFont typeface="Arial" panose="020B0604020202020204" pitchFamily="34" charset="0"/>
              <a:buChar char="•"/>
            </a:pPr>
            <a:r>
              <a:rPr lang="en-US" sz="2000" dirty="0"/>
              <a:t>Reach 10,000 subscribers per month</a:t>
            </a:r>
          </a:p>
          <a:p>
            <a:pPr>
              <a:lnSpc>
                <a:spcPct val="100000"/>
              </a:lnSpc>
            </a:pPr>
            <a:endParaRPr lang="en-US" sz="1400" dirty="0"/>
          </a:p>
          <a:p>
            <a:pPr>
              <a:lnSpc>
                <a:spcPct val="100000"/>
              </a:lnSpc>
            </a:pPr>
            <a:endParaRPr lang="en-US" sz="1400" dirty="0"/>
          </a:p>
          <a:p>
            <a:pPr>
              <a:lnSpc>
                <a:spcPct val="100000"/>
              </a:lnSpc>
            </a:pPr>
            <a:endParaRPr lang="en-US" sz="1400" dirty="0"/>
          </a:p>
        </p:txBody>
      </p:sp>
      <p:pic>
        <p:nvPicPr>
          <p:cNvPr id="8" name="Picture 7" descr="A picture containing text, document&#10;&#10;Description automatically generated">
            <a:extLst>
              <a:ext uri="{FF2B5EF4-FFF2-40B4-BE49-F238E27FC236}">
                <a16:creationId xmlns:a16="http://schemas.microsoft.com/office/drawing/2014/main" id="{02A1E84F-BD9C-E84A-BE3F-27B6D5547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81" y="1806523"/>
            <a:ext cx="5408256" cy="3244953"/>
          </a:xfrm>
          <a:prstGeom prst="rect">
            <a:avLst/>
          </a:prstGeom>
        </p:spPr>
      </p:pic>
      <p:cxnSp>
        <p:nvCxnSpPr>
          <p:cNvPr id="46" name="Straight Connector 45">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45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908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4368-D471-42C4-A0CA-477FAC127147}"/>
              </a:ext>
            </a:extLst>
          </p:cNvPr>
          <p:cNvSpPr>
            <a:spLocks noGrp="1"/>
          </p:cNvSpPr>
          <p:nvPr>
            <p:ph type="ctrTitle"/>
          </p:nvPr>
        </p:nvSpPr>
        <p:spPr>
          <a:xfrm>
            <a:off x="0" y="38075"/>
            <a:ext cx="5073734" cy="903266"/>
          </a:xfrm>
        </p:spPr>
        <p:txBody>
          <a:bodyPr>
            <a:normAutofit fontScale="90000"/>
          </a:bodyPr>
          <a:lstStyle/>
          <a:p>
            <a:r>
              <a:rPr lang="en-US" dirty="0"/>
              <a:t>Management Team</a:t>
            </a:r>
          </a:p>
        </p:txBody>
      </p:sp>
      <p:sp>
        <p:nvSpPr>
          <p:cNvPr id="3" name="Subtitle 2">
            <a:extLst>
              <a:ext uri="{FF2B5EF4-FFF2-40B4-BE49-F238E27FC236}">
                <a16:creationId xmlns:a16="http://schemas.microsoft.com/office/drawing/2014/main" id="{3FC644FE-35C8-4268-B3BB-FADD93674371}"/>
              </a:ext>
            </a:extLst>
          </p:cNvPr>
          <p:cNvSpPr>
            <a:spLocks noGrp="1"/>
          </p:cNvSpPr>
          <p:nvPr>
            <p:ph type="subTitle" idx="1"/>
          </p:nvPr>
        </p:nvSpPr>
        <p:spPr>
          <a:xfrm>
            <a:off x="5270270" y="822217"/>
            <a:ext cx="6356464" cy="6368292"/>
          </a:xfrm>
        </p:spPr>
        <p:txBody>
          <a:bodyPr>
            <a:normAutofit fontScale="92500" lnSpcReduction="20000"/>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rPr>
              <a:t>Jewel Loff-CEO</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Ms. Loff holds a master’s in finance from California State University, Long Beach. She has held senior management positions in the fields of banking, finance, healthcare, and most recently with a start-up technology company.</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rPr>
              <a:t>Summer Shields, CPA-CFO</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Mr. Shields has been a licensed Certified Public Account since 2003. Mr. Shields completed his master’s in accounting at Stanford University. He spent 10 years with Deloitte specializing in audits and tax planning. Mr. Shields has served on the board of directors for several small start-up tech firms during the past 5 years.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rPr>
              <a:t>Kisha  Gladden, Chief Marketing Officer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Ms. Gladden holds a master’s in marketing from Harvard University. She has held senior level marketing positions for several marketing and advertising agencies, most recently and Marketing Director for the largest advertising and marketing company in the U.S., where she specialized in marketing of technology companies.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rPr>
              <a:t>Stephanie </a:t>
            </a:r>
            <a:r>
              <a:rPr lang="en-US" sz="1800" b="1" dirty="0" err="1">
                <a:effectLst/>
                <a:latin typeface="Calibri" panose="020F0502020204030204" pitchFamily="34" charset="0"/>
                <a:ea typeface="Calibri" panose="020F0502020204030204" pitchFamily="34" charset="0"/>
              </a:rPr>
              <a:t>Balderama</a:t>
            </a:r>
            <a:r>
              <a:rPr lang="en-US" sz="1800" b="1" dirty="0">
                <a:effectLst/>
                <a:latin typeface="Calibri" panose="020F0502020204030204" pitchFamily="34" charset="0"/>
                <a:ea typeface="Calibri" panose="020F0502020204030204" pitchFamily="34" charset="0"/>
              </a:rPr>
              <a:t>, Chief Sales Officer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Ms. </a:t>
            </a:r>
            <a:r>
              <a:rPr lang="en-US" sz="1800" dirty="0" err="1">
                <a:effectLst/>
                <a:latin typeface="Calibri" panose="020F0502020204030204" pitchFamily="34" charset="0"/>
                <a:ea typeface="Calibri" panose="020F0502020204030204" pitchFamily="34" charset="0"/>
              </a:rPr>
              <a:t>Balderama</a:t>
            </a:r>
            <a:r>
              <a:rPr lang="en-US" sz="1800" dirty="0">
                <a:effectLst/>
                <a:latin typeface="Calibri" panose="020F0502020204030204" pitchFamily="34" charset="0"/>
                <a:ea typeface="Calibri" panose="020F0502020204030204" pitchFamily="34" charset="0"/>
              </a:rPr>
              <a:t> holds a master’s in finance and marketing from Tulane University. She has been instrumental in the sales success of several large consumer convenience companies. Ms. </a:t>
            </a:r>
            <a:r>
              <a:rPr lang="en-US" sz="1800" dirty="0" err="1">
                <a:effectLst/>
                <a:latin typeface="Calibri" panose="020F0502020204030204" pitchFamily="34" charset="0"/>
                <a:ea typeface="Calibri" panose="020F0502020204030204" pitchFamily="34" charset="0"/>
              </a:rPr>
              <a:t>Balderama</a:t>
            </a:r>
            <a:r>
              <a:rPr lang="en-US" sz="1800" dirty="0">
                <a:effectLst/>
                <a:latin typeface="Calibri" panose="020F0502020204030204" pitchFamily="34" charset="0"/>
                <a:ea typeface="Calibri" panose="020F0502020204030204" pitchFamily="34" charset="0"/>
              </a:rPr>
              <a:t> previously served as Senior Sales Strategist for a biotech company prior to joining My Personal Chef.</a:t>
            </a:r>
          </a:p>
          <a:p>
            <a:endParaRPr lang="en-US" dirty="0"/>
          </a:p>
        </p:txBody>
      </p:sp>
      <p:pic>
        <p:nvPicPr>
          <p:cNvPr id="6" name="Picture 5">
            <a:extLst>
              <a:ext uri="{FF2B5EF4-FFF2-40B4-BE49-F238E27FC236}">
                <a16:creationId xmlns:a16="http://schemas.microsoft.com/office/drawing/2014/main" id="{A8621461-F882-9A4E-A06C-0A8B6A1D6705}"/>
              </a:ext>
            </a:extLst>
          </p:cNvPr>
          <p:cNvPicPr>
            <a:picLocks noChangeAspect="1"/>
          </p:cNvPicPr>
          <p:nvPr/>
        </p:nvPicPr>
        <p:blipFill>
          <a:blip r:embed="rId3">
            <a:alphaModFix/>
          </a:blip>
          <a:stretch>
            <a:fillRect/>
          </a:stretch>
        </p:blipFill>
        <p:spPr>
          <a:xfrm>
            <a:off x="3738232" y="838024"/>
            <a:ext cx="1335502" cy="1372343"/>
          </a:xfrm>
          <a:prstGeom prst="rect">
            <a:avLst/>
          </a:prstGeom>
        </p:spPr>
      </p:pic>
      <p:pic>
        <p:nvPicPr>
          <p:cNvPr id="7" name="Picture 6">
            <a:extLst>
              <a:ext uri="{FF2B5EF4-FFF2-40B4-BE49-F238E27FC236}">
                <a16:creationId xmlns:a16="http://schemas.microsoft.com/office/drawing/2014/main" id="{6FC38E7A-D81E-CA47-B8B4-F45A4F96DB7A}"/>
              </a:ext>
            </a:extLst>
          </p:cNvPr>
          <p:cNvPicPr>
            <a:picLocks noChangeAspect="1"/>
          </p:cNvPicPr>
          <p:nvPr/>
        </p:nvPicPr>
        <p:blipFill>
          <a:blip r:embed="rId4">
            <a:alphaModFix/>
          </a:blip>
          <a:stretch>
            <a:fillRect/>
          </a:stretch>
        </p:blipFill>
        <p:spPr>
          <a:xfrm>
            <a:off x="3889347" y="2281804"/>
            <a:ext cx="988894" cy="1372343"/>
          </a:xfrm>
          <a:prstGeom prst="rect">
            <a:avLst/>
          </a:prstGeom>
        </p:spPr>
      </p:pic>
      <p:pic>
        <p:nvPicPr>
          <p:cNvPr id="8" name="Picture 7">
            <a:extLst>
              <a:ext uri="{FF2B5EF4-FFF2-40B4-BE49-F238E27FC236}">
                <a16:creationId xmlns:a16="http://schemas.microsoft.com/office/drawing/2014/main" id="{E54E3B70-27C0-F441-8FF1-1CB2567EB610}"/>
              </a:ext>
            </a:extLst>
          </p:cNvPr>
          <p:cNvPicPr>
            <a:picLocks noChangeAspect="1"/>
          </p:cNvPicPr>
          <p:nvPr/>
        </p:nvPicPr>
        <p:blipFill>
          <a:blip r:embed="rId5">
            <a:alphaModFix/>
          </a:blip>
          <a:stretch>
            <a:fillRect/>
          </a:stretch>
        </p:blipFill>
        <p:spPr>
          <a:xfrm>
            <a:off x="3774280" y="3829050"/>
            <a:ext cx="1263405" cy="1371600"/>
          </a:xfrm>
          <a:prstGeom prst="rect">
            <a:avLst/>
          </a:prstGeom>
          <a:blipFill>
            <a:blip r:embed="rId6">
              <a:alphaModFix/>
            </a:blip>
            <a:tile tx="0" ty="0" sx="100000" sy="100000" flip="none" algn="tl"/>
          </a:blipFill>
        </p:spPr>
      </p:pic>
    </p:spTree>
    <p:extLst>
      <p:ext uri="{BB962C8B-B14F-4D97-AF65-F5344CB8AC3E}">
        <p14:creationId xmlns:p14="http://schemas.microsoft.com/office/powerpoint/2010/main" val="4874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ill life wooden spoons in pitcher on kitchen counter">
            <a:extLst>
              <a:ext uri="{FF2B5EF4-FFF2-40B4-BE49-F238E27FC236}">
                <a16:creationId xmlns:a16="http://schemas.microsoft.com/office/drawing/2014/main" id="{AEB155BD-7DE8-46FA-9E77-68140A710BC1}"/>
              </a:ext>
            </a:extLst>
          </p:cNvPr>
          <p:cNvPicPr>
            <a:picLocks noChangeAspect="1"/>
          </p:cNvPicPr>
          <p:nvPr/>
        </p:nvPicPr>
        <p:blipFill rotWithShape="1">
          <a:blip r:embed="rId2"/>
          <a:srcRect t="15730"/>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30" name="Rectangle 23">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250FB9-5119-4F43-842B-F9F12BE624C1}"/>
              </a:ext>
            </a:extLst>
          </p:cNvPr>
          <p:cNvSpPr>
            <a:spLocks noGrp="1"/>
          </p:cNvSpPr>
          <p:nvPr>
            <p:ph type="ctrTitle"/>
          </p:nvPr>
        </p:nvSpPr>
        <p:spPr>
          <a:xfrm>
            <a:off x="589558" y="871314"/>
            <a:ext cx="6725641" cy="2508616"/>
          </a:xfrm>
        </p:spPr>
        <p:txBody>
          <a:bodyPr anchor="t">
            <a:normAutofit/>
          </a:bodyPr>
          <a:lstStyle/>
          <a:p>
            <a:r>
              <a:rPr lang="en-US" dirty="0">
                <a:solidFill>
                  <a:srgbClr val="FFFFFF"/>
                </a:solidFill>
              </a:rPr>
              <a:t>My Personal Chef</a:t>
            </a:r>
            <a:br>
              <a:rPr lang="en-US" dirty="0">
                <a:solidFill>
                  <a:srgbClr val="FFFFFF"/>
                </a:solidFill>
              </a:rPr>
            </a:br>
            <a:r>
              <a:rPr lang="en-US" dirty="0">
                <a:solidFill>
                  <a:srgbClr val="FFFFFF"/>
                </a:solidFill>
              </a:rPr>
              <a:t>“Your Health is Your Wealth”</a:t>
            </a:r>
          </a:p>
        </p:txBody>
      </p:sp>
      <p:sp>
        <p:nvSpPr>
          <p:cNvPr id="3" name="Subtitle 2">
            <a:extLst>
              <a:ext uri="{FF2B5EF4-FFF2-40B4-BE49-F238E27FC236}">
                <a16:creationId xmlns:a16="http://schemas.microsoft.com/office/drawing/2014/main" id="{CE049954-12B4-48CF-8A81-9865127F478A}"/>
              </a:ext>
            </a:extLst>
          </p:cNvPr>
          <p:cNvSpPr>
            <a:spLocks noGrp="1"/>
          </p:cNvSpPr>
          <p:nvPr>
            <p:ph type="subTitle" idx="1"/>
          </p:nvPr>
        </p:nvSpPr>
        <p:spPr>
          <a:xfrm>
            <a:off x="589558" y="3545918"/>
            <a:ext cx="4755046" cy="1738058"/>
          </a:xfrm>
        </p:spPr>
        <p:txBody>
          <a:bodyPr anchor="b">
            <a:normAutofit/>
          </a:bodyPr>
          <a:lstStyle/>
          <a:p>
            <a:pPr>
              <a:lnSpc>
                <a:spcPct val="100000"/>
              </a:lnSpc>
            </a:pPr>
            <a:r>
              <a:rPr lang="en-US" sz="1900">
                <a:solidFill>
                  <a:srgbClr val="FFFFFF"/>
                </a:solidFill>
              </a:rPr>
              <a:t>A personalized meal delivery service that means your dietary needs and provides convenient, cost-effective meals delivered to your home, office, or school.</a:t>
            </a:r>
          </a:p>
          <a:p>
            <a:pPr>
              <a:lnSpc>
                <a:spcPct val="100000"/>
              </a:lnSpc>
            </a:pPr>
            <a:r>
              <a:rPr lang="en-US" sz="1900">
                <a:solidFill>
                  <a:srgbClr val="FFFFFF"/>
                </a:solidFill>
              </a:rPr>
              <a:t>Customized for you, by you.</a:t>
            </a:r>
          </a:p>
        </p:txBody>
      </p:sp>
      <p:sp useBgFill="1">
        <p:nvSpPr>
          <p:cNvPr id="31" name="Rectangle 25">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86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C33BD-086F-43FF-8FA6-7FF2E9CC12DE}"/>
              </a:ext>
            </a:extLst>
          </p:cNvPr>
          <p:cNvSpPr>
            <a:spLocks noGrp="1"/>
          </p:cNvSpPr>
          <p:nvPr>
            <p:ph type="ctrTitle"/>
          </p:nvPr>
        </p:nvSpPr>
        <p:spPr>
          <a:xfrm>
            <a:off x="761802" y="852056"/>
            <a:ext cx="10380572" cy="766236"/>
          </a:xfrm>
        </p:spPr>
        <p:txBody>
          <a:bodyPr>
            <a:normAutofit fontScale="90000"/>
          </a:bodyPr>
          <a:lstStyle/>
          <a:p>
            <a:r>
              <a:rPr lang="en-US" dirty="0">
                <a:latin typeface="Calibri" panose="020F0502020204030204" pitchFamily="34" charset="0"/>
                <a:cs typeface="Calibri" panose="020F0502020204030204" pitchFamily="34" charset="0"/>
              </a:rPr>
              <a:t>Overview</a:t>
            </a:r>
          </a:p>
        </p:txBody>
      </p:sp>
      <p:sp>
        <p:nvSpPr>
          <p:cNvPr id="3" name="Subtitle 2">
            <a:extLst>
              <a:ext uri="{FF2B5EF4-FFF2-40B4-BE49-F238E27FC236}">
                <a16:creationId xmlns:a16="http://schemas.microsoft.com/office/drawing/2014/main" id="{A716A308-7AFE-4F3A-9BD0-42114CA5C608}"/>
              </a:ext>
            </a:extLst>
          </p:cNvPr>
          <p:cNvSpPr>
            <a:spLocks noGrp="1"/>
          </p:cNvSpPr>
          <p:nvPr>
            <p:ph type="subTitle" idx="1"/>
          </p:nvPr>
        </p:nvSpPr>
        <p:spPr>
          <a:xfrm>
            <a:off x="761802" y="1776173"/>
            <a:ext cx="10380572" cy="4222845"/>
          </a:xfrm>
        </p:spPr>
        <p:txBody>
          <a:bodyPr>
            <a:noAutofit/>
          </a:bodyPr>
          <a:lstStyle/>
          <a:p>
            <a:r>
              <a:rPr lang="en-US" sz="2800" dirty="0">
                <a:effectLst/>
                <a:latin typeface="Calibri" panose="020F0502020204030204" pitchFamily="34" charset="0"/>
                <a:ea typeface="Calibri" panose="020F0502020204030204" pitchFamily="34" charset="0"/>
              </a:rPr>
              <a:t>Millions of Americans are unable to eat healthy due to busy lives, long working hours, and the need for convenience. Health concerns limit food choices and add complexity to maintaining a healthy diet. </a:t>
            </a:r>
          </a:p>
          <a:p>
            <a:r>
              <a:rPr lang="en-US" sz="2800" i="1" dirty="0">
                <a:effectLst/>
                <a:latin typeface="Calibri" panose="020F0502020204030204" pitchFamily="34" charset="0"/>
                <a:ea typeface="Calibri" panose="020F0502020204030204" pitchFamily="34" charset="0"/>
              </a:rPr>
              <a:t>My Personal Chef</a:t>
            </a:r>
            <a:r>
              <a:rPr lang="en-US" sz="2800" dirty="0">
                <a:effectLst/>
                <a:latin typeface="Calibri" panose="020F0502020204030204" pitchFamily="34" charset="0"/>
                <a:ea typeface="Calibri" panose="020F0502020204030204" pitchFamily="34" charset="0"/>
              </a:rPr>
              <a:t> is a convenient, cost-effective food planning and delivery service offering a dietary solution to meet these challenges. Operated on a subscription service, </a:t>
            </a:r>
            <a:r>
              <a:rPr lang="en-US" sz="2800" i="1" dirty="0">
                <a:effectLst/>
                <a:latin typeface="Calibri" panose="020F0502020204030204" pitchFamily="34" charset="0"/>
                <a:ea typeface="Calibri" panose="020F0502020204030204" pitchFamily="34" charset="0"/>
              </a:rPr>
              <a:t>My Personal Chef, </a:t>
            </a:r>
            <a:r>
              <a:rPr lang="en-US" sz="2800" dirty="0">
                <a:effectLst/>
                <a:latin typeface="Calibri" panose="020F0502020204030204" pitchFamily="34" charset="0"/>
                <a:ea typeface="Calibri" panose="020F0502020204030204" pitchFamily="34" charset="0"/>
              </a:rPr>
              <a:t>provides meals correlated with your personal health history to reduce conflicts with health conditions and provide personalized choices. </a:t>
            </a:r>
          </a:p>
        </p:txBody>
      </p:sp>
    </p:spTree>
    <p:extLst>
      <p:ext uri="{BB962C8B-B14F-4D97-AF65-F5344CB8AC3E}">
        <p14:creationId xmlns:p14="http://schemas.microsoft.com/office/powerpoint/2010/main" val="132731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DB39-E048-4666-AF35-4A11595BD15C}"/>
              </a:ext>
            </a:extLst>
          </p:cNvPr>
          <p:cNvSpPr>
            <a:spLocks noGrp="1"/>
          </p:cNvSpPr>
          <p:nvPr>
            <p:ph type="title"/>
          </p:nvPr>
        </p:nvSpPr>
        <p:spPr>
          <a:xfrm>
            <a:off x="761801" y="230245"/>
            <a:ext cx="10380573" cy="1151223"/>
          </a:xfrm>
        </p:spPr>
        <p:txBody>
          <a:bodyPr/>
          <a:lstStyle/>
          <a:p>
            <a:r>
              <a:rPr lang="en-US" dirty="0"/>
              <a:t>The Problem</a:t>
            </a:r>
          </a:p>
        </p:txBody>
      </p:sp>
      <p:sp>
        <p:nvSpPr>
          <p:cNvPr id="3" name="TextBox 2">
            <a:extLst>
              <a:ext uri="{FF2B5EF4-FFF2-40B4-BE49-F238E27FC236}">
                <a16:creationId xmlns:a16="http://schemas.microsoft.com/office/drawing/2014/main" id="{344E20EB-DB1F-4033-AC0C-AB3949C82C83}"/>
              </a:ext>
            </a:extLst>
          </p:cNvPr>
          <p:cNvSpPr txBox="1"/>
          <p:nvPr/>
        </p:nvSpPr>
        <p:spPr>
          <a:xfrm>
            <a:off x="5112756" y="564308"/>
            <a:ext cx="6680233" cy="6944593"/>
          </a:xfrm>
          <a:prstGeom prst="rect">
            <a:avLst/>
          </a:prstGeom>
          <a:noFill/>
        </p:spPr>
        <p:txBody>
          <a:bodyPr wrap="square" rtlCol="0">
            <a:spAutoFit/>
          </a:bodyPr>
          <a:lstStyle/>
          <a:p>
            <a:pPr marL="0" marR="0" algn="just">
              <a:lnSpc>
                <a:spcPct val="107000"/>
              </a:lnSpc>
              <a:spcBef>
                <a:spcPts val="1200"/>
              </a:spcBef>
              <a:spcAft>
                <a:spcPts val="1200"/>
              </a:spcAft>
            </a:pPr>
            <a:r>
              <a:rPr lang="en-US" sz="3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Three things are true today: </a:t>
            </a:r>
            <a:endParaRPr lang="en-US" sz="32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800" dirty="0">
                <a:solidFill>
                  <a:srgbClr val="000000"/>
                </a:solidFill>
                <a:effectLst/>
                <a:latin typeface="Calibri" panose="020F0502020204030204" pitchFamily="34" charset="0"/>
                <a:ea typeface="Noto Sans Symbols"/>
                <a:cs typeface="Calibri" panose="020F0502020204030204" pitchFamily="34" charset="0"/>
              </a:rPr>
              <a:t>Americans are busier than ever</a:t>
            </a:r>
            <a:endParaRPr lang="en-US" sz="1800" dirty="0">
              <a:effectLst/>
              <a:latin typeface="Calibri" panose="020F0502020204030204" pitchFamily="34" charset="0"/>
              <a:ea typeface="Noto Sans Symbols"/>
              <a:cs typeface="Calibri" panose="020F0502020204030204"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800" dirty="0">
                <a:solidFill>
                  <a:srgbClr val="000000"/>
                </a:solidFill>
                <a:effectLst/>
                <a:latin typeface="Calibri" panose="020F0502020204030204" pitchFamily="34" charset="0"/>
                <a:ea typeface="Noto Sans Symbols"/>
                <a:cs typeface="Calibri" panose="020F0502020204030204" pitchFamily="34" charset="0"/>
              </a:rPr>
              <a:t>People need to do a better job of eating healthy</a:t>
            </a:r>
            <a:endParaRPr lang="en-US" sz="1800" dirty="0">
              <a:effectLst/>
              <a:latin typeface="Calibri" panose="020F0502020204030204" pitchFamily="34" charset="0"/>
              <a:ea typeface="Noto Sans Symbols"/>
              <a:cs typeface="Calibri" panose="020F0502020204030204"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800" dirty="0">
                <a:solidFill>
                  <a:srgbClr val="000000"/>
                </a:solidFill>
                <a:effectLst/>
                <a:latin typeface="Calibri" panose="020F0502020204030204" pitchFamily="34" charset="0"/>
                <a:ea typeface="Noto Sans Symbols"/>
                <a:cs typeface="Calibri" panose="020F0502020204030204" pitchFamily="34" charset="0"/>
              </a:rPr>
              <a:t>COVID-19 has forever changed the way we live our lives. </a:t>
            </a:r>
          </a:p>
          <a:p>
            <a:pPr marR="0" lvl="0">
              <a:lnSpc>
                <a:spcPct val="107000"/>
              </a:lnSpc>
              <a:spcBef>
                <a:spcPts val="0"/>
              </a:spcBef>
              <a:spcAft>
                <a:spcPts val="0"/>
              </a:spcAft>
            </a:pPr>
            <a:endParaRPr lang="en-US" dirty="0">
              <a:solidFill>
                <a:srgbClr val="000000"/>
              </a:solidFill>
              <a:latin typeface="Calibri" panose="020F0502020204030204" pitchFamily="34" charset="0"/>
              <a:ea typeface="Noto Sans Symbols"/>
              <a:cs typeface="Calibri" panose="020F0502020204030204" pitchFamily="34" charset="0"/>
            </a:endParaRPr>
          </a:p>
          <a:p>
            <a:r>
              <a:rPr lang="en-US" dirty="0">
                <a:latin typeface="Calibri" panose="020F0502020204030204" pitchFamily="34" charset="0"/>
                <a:cs typeface="Calibri" panose="020F0502020204030204" pitchFamily="34" charset="0"/>
              </a:rPr>
              <a:t>A Pew Research study revealed that both parents in 46% of all two-parent households work full time</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portion of household with a stay-at-home mother declined to 26% in 2017 from 47% in 1970</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Nearly 25% of males and 33% of females reported working more than 40 hours per week.</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Complications of diabetes, high cholesterol, hypertension are three of the top ten causes of premature mortality. Diet is a significant factor in controlling chronic diseases.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According to the Center for Disease Control, one in ten Americans suffer from diabetes.</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8681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5082-E026-4751-BC5B-109112D4929A}"/>
              </a:ext>
            </a:extLst>
          </p:cNvPr>
          <p:cNvSpPr>
            <a:spLocks noGrp="1"/>
          </p:cNvSpPr>
          <p:nvPr>
            <p:ph type="title"/>
          </p:nvPr>
        </p:nvSpPr>
        <p:spPr>
          <a:xfrm>
            <a:off x="761801" y="263138"/>
            <a:ext cx="10380572" cy="1039390"/>
          </a:xfrm>
        </p:spPr>
        <p:txBody>
          <a:bodyPr/>
          <a:lstStyle/>
          <a:p>
            <a:r>
              <a:rPr lang="en-US" dirty="0"/>
              <a:t>The Solution</a:t>
            </a:r>
          </a:p>
        </p:txBody>
      </p:sp>
      <p:sp>
        <p:nvSpPr>
          <p:cNvPr id="3" name="Text Placeholder 2">
            <a:extLst>
              <a:ext uri="{FF2B5EF4-FFF2-40B4-BE49-F238E27FC236}">
                <a16:creationId xmlns:a16="http://schemas.microsoft.com/office/drawing/2014/main" id="{5824F7CC-E9FB-4108-BE70-CFBDB8FBB5E0}"/>
              </a:ext>
            </a:extLst>
          </p:cNvPr>
          <p:cNvSpPr>
            <a:spLocks noGrp="1"/>
          </p:cNvSpPr>
          <p:nvPr>
            <p:ph type="body" idx="1"/>
          </p:nvPr>
        </p:nvSpPr>
        <p:spPr>
          <a:xfrm>
            <a:off x="747257" y="1819231"/>
            <a:ext cx="10395116" cy="4505370"/>
          </a:xfrm>
        </p:spPr>
        <p:txBody>
          <a:bodyPr/>
          <a:lstStyle/>
          <a:p>
            <a:pPr marL="0" marR="0" algn="just">
              <a:lnSpc>
                <a:spcPct val="107000"/>
              </a:lnSpc>
              <a:spcBef>
                <a:spcPts val="1200"/>
              </a:spcBef>
              <a:spcAft>
                <a:spcPts val="1200"/>
              </a:spcAft>
            </a:pPr>
            <a:r>
              <a:rPr lang="en-US" sz="3200" dirty="0">
                <a:effectLst/>
                <a:latin typeface="Calibri" panose="020F0502020204030204" pitchFamily="34" charset="0"/>
                <a:ea typeface="Calibri" panose="020F0502020204030204" pitchFamily="34" charset="0"/>
              </a:rPr>
              <a:t>The flexibility of My Personal Chef allows our subscribers to:</a:t>
            </a:r>
          </a:p>
          <a:p>
            <a:pPr marL="342900" marR="0" lvl="0" indent="-342900">
              <a:lnSpc>
                <a:spcPct val="107000"/>
              </a:lnSpc>
              <a:spcBef>
                <a:spcPts val="0"/>
              </a:spcBef>
              <a:spcAft>
                <a:spcPts val="0"/>
              </a:spcAft>
              <a:buSzPts val="1000"/>
              <a:buFont typeface="Arial" panose="020B0604020202020204" pitchFamily="34" charset="0"/>
              <a:buChar char="●"/>
            </a:pPr>
            <a:r>
              <a:rPr lang="en-US" sz="2800" dirty="0">
                <a:effectLst/>
                <a:latin typeface="Noto Sans Symbols"/>
                <a:ea typeface="Noto Sans Symbols"/>
                <a:cs typeface="Noto Sans Symbols"/>
              </a:rPr>
              <a:t>Create their personalized health profile, including allergies &amp; dietary restrictions.</a:t>
            </a:r>
          </a:p>
          <a:p>
            <a:pPr marL="342900" marR="0" lvl="0" indent="-342900">
              <a:lnSpc>
                <a:spcPct val="107000"/>
              </a:lnSpc>
              <a:spcBef>
                <a:spcPts val="0"/>
              </a:spcBef>
              <a:spcAft>
                <a:spcPts val="0"/>
              </a:spcAft>
              <a:buSzPts val="1000"/>
              <a:buFont typeface="Arial" panose="020B0604020202020204" pitchFamily="34" charset="0"/>
              <a:buChar char="●"/>
            </a:pPr>
            <a:r>
              <a:rPr lang="en-US" sz="2800" dirty="0">
                <a:effectLst/>
                <a:latin typeface="Noto Sans Symbols"/>
                <a:ea typeface="Noto Sans Symbols"/>
                <a:cs typeface="Noto Sans Symbols"/>
              </a:rPr>
              <a:t>Receive a personalized list of meal choices for entrees and side dish options. </a:t>
            </a:r>
          </a:p>
          <a:p>
            <a:pPr marL="342900" marR="0" lvl="0" indent="-342900">
              <a:lnSpc>
                <a:spcPct val="107000"/>
              </a:lnSpc>
              <a:spcBef>
                <a:spcPts val="0"/>
              </a:spcBef>
              <a:spcAft>
                <a:spcPts val="0"/>
              </a:spcAft>
              <a:buSzPts val="1000"/>
              <a:buFont typeface="Arial" panose="020B0604020202020204" pitchFamily="34" charset="0"/>
              <a:buChar char="●"/>
            </a:pPr>
            <a:r>
              <a:rPr lang="en-US" sz="2800" dirty="0">
                <a:effectLst/>
                <a:latin typeface="Noto Sans Symbols"/>
                <a:ea typeface="Noto Sans Symbols"/>
                <a:cs typeface="Noto Sans Symbols"/>
              </a:rPr>
              <a:t>Wide variety of meal choices eliminates palate fatigue.</a:t>
            </a:r>
          </a:p>
          <a:p>
            <a:pPr marL="342900" marR="0" lvl="0" indent="-342900">
              <a:lnSpc>
                <a:spcPct val="107000"/>
              </a:lnSpc>
              <a:spcBef>
                <a:spcPts val="0"/>
              </a:spcBef>
              <a:spcAft>
                <a:spcPts val="1200"/>
              </a:spcAft>
              <a:buSzPts val="1000"/>
              <a:buFont typeface="Arial" panose="020B0604020202020204" pitchFamily="34" charset="0"/>
              <a:buChar char="●"/>
            </a:pPr>
            <a:r>
              <a:rPr lang="en-US" sz="2800" dirty="0">
                <a:effectLst/>
                <a:latin typeface="Noto Sans Symbols"/>
                <a:ea typeface="Noto Sans Symbols"/>
                <a:cs typeface="Noto Sans Symbols"/>
              </a:rPr>
              <a:t>Edit meal choices up to 24 hours prior to delivery.</a:t>
            </a:r>
          </a:p>
          <a:p>
            <a:pPr marL="342900" marR="0" lvl="0" indent="-342900">
              <a:lnSpc>
                <a:spcPct val="107000"/>
              </a:lnSpc>
              <a:spcBef>
                <a:spcPts val="0"/>
              </a:spcBef>
              <a:spcAft>
                <a:spcPts val="1200"/>
              </a:spcAft>
              <a:buSzPts val="1000"/>
              <a:buFont typeface="Arial" panose="020B0604020202020204" pitchFamily="34" charset="0"/>
              <a:buChar char="●"/>
            </a:pPr>
            <a:endParaRPr lang="en-US" sz="2800" dirty="0">
              <a:solidFill>
                <a:schemeClr val="bg1"/>
              </a:solidFill>
              <a:effectLst/>
              <a:latin typeface="Noto Sans Symbols"/>
              <a:ea typeface="Noto Sans Symbols"/>
              <a:cs typeface="Noto Sans Symbols"/>
            </a:endParaRPr>
          </a:p>
          <a:p>
            <a:endParaRPr lang="en-US" dirty="0">
              <a:solidFill>
                <a:schemeClr val="bg1"/>
              </a:solidFill>
            </a:endParaRPr>
          </a:p>
        </p:txBody>
      </p:sp>
    </p:spTree>
    <p:extLst>
      <p:ext uri="{BB962C8B-B14F-4D97-AF65-F5344CB8AC3E}">
        <p14:creationId xmlns:p14="http://schemas.microsoft.com/office/powerpoint/2010/main" val="37942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251009-49B6-4541-B957-886CD7083D1C}"/>
              </a:ext>
            </a:extLst>
          </p:cNvPr>
          <p:cNvSpPr>
            <a:spLocks noGrp="1"/>
          </p:cNvSpPr>
          <p:nvPr>
            <p:ph type="title"/>
          </p:nvPr>
        </p:nvSpPr>
        <p:spPr>
          <a:xfrm>
            <a:off x="523845" y="1123215"/>
            <a:ext cx="9906799" cy="1161594"/>
          </a:xfrm>
        </p:spPr>
        <p:txBody>
          <a:bodyPr>
            <a:normAutofit/>
          </a:bodyPr>
          <a:lstStyle/>
          <a:p>
            <a:r>
              <a:rPr lang="en-US" dirty="0"/>
              <a:t>Highlights</a:t>
            </a:r>
          </a:p>
        </p:txBody>
      </p:sp>
      <p:sp>
        <p:nvSpPr>
          <p:cNvPr id="3" name="Content Placeholder 2">
            <a:extLst>
              <a:ext uri="{FF2B5EF4-FFF2-40B4-BE49-F238E27FC236}">
                <a16:creationId xmlns:a16="http://schemas.microsoft.com/office/drawing/2014/main" id="{7D5D2AEA-7FF8-470A-A729-77246BCAC94D}"/>
              </a:ext>
            </a:extLst>
          </p:cNvPr>
          <p:cNvSpPr>
            <a:spLocks noGrp="1"/>
          </p:cNvSpPr>
          <p:nvPr>
            <p:ph idx="1"/>
          </p:nvPr>
        </p:nvSpPr>
        <p:spPr>
          <a:xfrm>
            <a:off x="-1" y="2338963"/>
            <a:ext cx="5478992" cy="4277968"/>
          </a:xfrm>
        </p:spPr>
        <p:txBody>
          <a:bodyPr anchor="ctr">
            <a:normAutofit/>
          </a:bodyPr>
          <a:lstStyle/>
          <a:p>
            <a:pPr>
              <a:lnSpc>
                <a:spcPct val="100000"/>
              </a:lnSpc>
            </a:pPr>
            <a:r>
              <a:rPr lang="en-US" sz="2400" dirty="0"/>
              <a:t>Revenue generation $1.2million March-September</a:t>
            </a:r>
          </a:p>
          <a:p>
            <a:pPr>
              <a:lnSpc>
                <a:spcPct val="100000"/>
              </a:lnSpc>
            </a:pPr>
            <a:r>
              <a:rPr lang="en-US" sz="2400" dirty="0"/>
              <a:t>Current subscribers of &gt; 1,000</a:t>
            </a:r>
          </a:p>
          <a:p>
            <a:pPr>
              <a:lnSpc>
                <a:spcPct val="100000"/>
              </a:lnSpc>
            </a:pPr>
            <a:r>
              <a:rPr lang="en-US" sz="2400" dirty="0"/>
              <a:t>Contracts with 3 major employers/schools:</a:t>
            </a:r>
          </a:p>
          <a:p>
            <a:pPr marL="342900" indent="-342900">
              <a:lnSpc>
                <a:spcPct val="100000"/>
              </a:lnSpc>
              <a:buFont typeface="Arial" panose="020B0604020202020204" pitchFamily="34" charset="0"/>
              <a:buChar char="•"/>
            </a:pPr>
            <a:r>
              <a:rPr lang="en-US" sz="2400" dirty="0"/>
              <a:t>Wells Fargo Bank</a:t>
            </a:r>
          </a:p>
          <a:p>
            <a:pPr marL="342900" indent="-342900">
              <a:lnSpc>
                <a:spcPct val="100000"/>
              </a:lnSpc>
              <a:buFont typeface="Arial" panose="020B0604020202020204" pitchFamily="34" charset="0"/>
              <a:buChar char="•"/>
            </a:pPr>
            <a:r>
              <a:rPr lang="en-US" sz="2400" dirty="0"/>
              <a:t>Google</a:t>
            </a:r>
          </a:p>
          <a:p>
            <a:pPr marL="342900" indent="-342900">
              <a:lnSpc>
                <a:spcPct val="100000"/>
              </a:lnSpc>
              <a:buFont typeface="Arial" panose="020B0604020202020204" pitchFamily="34" charset="0"/>
              <a:buChar char="•"/>
            </a:pPr>
            <a:r>
              <a:rPr lang="en-US" sz="2400" dirty="0"/>
              <a:t>Crossroads High School (private high school)</a:t>
            </a:r>
          </a:p>
          <a:p>
            <a:pPr marL="342900" indent="-342900">
              <a:lnSpc>
                <a:spcPct val="100000"/>
              </a:lnSpc>
              <a:buFont typeface="Arial" panose="020B0604020202020204" pitchFamily="34" charset="0"/>
              <a:buChar char="•"/>
            </a:pPr>
            <a:endParaRPr lang="en-US" sz="2000" dirty="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Chart, bar chart&#10;&#10;Description automatically generated">
            <a:extLst>
              <a:ext uri="{FF2B5EF4-FFF2-40B4-BE49-F238E27FC236}">
                <a16:creationId xmlns:a16="http://schemas.microsoft.com/office/drawing/2014/main" id="{78776FA7-5533-BE40-ACA6-336F323C38B5}"/>
              </a:ext>
            </a:extLst>
          </p:cNvPr>
          <p:cNvPicPr>
            <a:picLocks noChangeAspect="1"/>
          </p:cNvPicPr>
          <p:nvPr/>
        </p:nvPicPr>
        <p:blipFill>
          <a:blip r:embed="rId3">
            <a:alphaModFix amt="57000"/>
            <a:extLst>
              <a:ext uri="{28A0092B-C50C-407E-A947-70E740481C1C}">
                <a14:useLocalDpi xmlns:a14="http://schemas.microsoft.com/office/drawing/2010/main" val="0"/>
              </a:ext>
            </a:extLst>
          </a:blip>
          <a:stretch>
            <a:fillRect/>
          </a:stretch>
        </p:blipFill>
        <p:spPr>
          <a:xfrm>
            <a:off x="5795703" y="2284809"/>
            <a:ext cx="6396295" cy="3895488"/>
          </a:xfrm>
          <a:prstGeom prst="rect">
            <a:avLst/>
          </a:prstGeom>
          <a:noFill/>
          <a:effectLst>
            <a:outerShdw blurRad="50800" dist="50800" dir="5400000" algn="ctr" rotWithShape="0">
              <a:srgbClr val="000000"/>
            </a:outerShdw>
          </a:effectLst>
        </p:spPr>
      </p:pic>
      <p:sp>
        <p:nvSpPr>
          <p:cNvPr id="7" name="TextBox 6">
            <a:extLst>
              <a:ext uri="{FF2B5EF4-FFF2-40B4-BE49-F238E27FC236}">
                <a16:creationId xmlns:a16="http://schemas.microsoft.com/office/drawing/2014/main" id="{0AB1AE66-6BF2-8041-AF41-EB4D16CF5CFC}"/>
              </a:ext>
            </a:extLst>
          </p:cNvPr>
          <p:cNvSpPr txBox="1"/>
          <p:nvPr/>
        </p:nvSpPr>
        <p:spPr>
          <a:xfrm>
            <a:off x="1570176" y="6176821"/>
            <a:ext cx="8253670" cy="646331"/>
          </a:xfrm>
          <a:prstGeom prst="rect">
            <a:avLst/>
          </a:prstGeom>
          <a:noFill/>
        </p:spPr>
        <p:txBody>
          <a:bodyPr wrap="none" rtlCol="0">
            <a:spAutoFit/>
          </a:bodyPr>
          <a:lstStyle/>
          <a:p>
            <a:r>
              <a:rPr lang="en-US" sz="3600" i="1" dirty="0">
                <a:solidFill>
                  <a:schemeClr val="accent1">
                    <a:lumMod val="20000"/>
                    <a:lumOff val="80000"/>
                  </a:schemeClr>
                </a:solidFill>
              </a:rPr>
              <a:t>Success is not an accident, it’s a choice.</a:t>
            </a:r>
          </a:p>
        </p:txBody>
      </p:sp>
    </p:spTree>
    <p:extLst>
      <p:ext uri="{BB962C8B-B14F-4D97-AF65-F5344CB8AC3E}">
        <p14:creationId xmlns:p14="http://schemas.microsoft.com/office/powerpoint/2010/main" val="696518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7B951-C3C8-4532-9356-BA1CAD512B12}"/>
              </a:ext>
            </a:extLst>
          </p:cNvPr>
          <p:cNvSpPr>
            <a:spLocks noGrp="1"/>
          </p:cNvSpPr>
          <p:nvPr>
            <p:ph type="ctrTitle"/>
          </p:nvPr>
        </p:nvSpPr>
        <p:spPr>
          <a:xfrm>
            <a:off x="761802" y="852056"/>
            <a:ext cx="10380572" cy="1121470"/>
          </a:xfrm>
        </p:spPr>
        <p:txBody>
          <a:bodyPr/>
          <a:lstStyle/>
          <a:p>
            <a:r>
              <a:rPr lang="en-US" dirty="0"/>
              <a:t>Marketing Strategy</a:t>
            </a:r>
          </a:p>
        </p:txBody>
      </p:sp>
      <p:sp>
        <p:nvSpPr>
          <p:cNvPr id="3" name="Subtitle 2">
            <a:extLst>
              <a:ext uri="{FF2B5EF4-FFF2-40B4-BE49-F238E27FC236}">
                <a16:creationId xmlns:a16="http://schemas.microsoft.com/office/drawing/2014/main" id="{209E49D6-E7F4-4612-94A0-7AB052CC457F}"/>
              </a:ext>
            </a:extLst>
          </p:cNvPr>
          <p:cNvSpPr>
            <a:spLocks noGrp="1"/>
          </p:cNvSpPr>
          <p:nvPr>
            <p:ph type="subTitle" idx="1"/>
          </p:nvPr>
        </p:nvSpPr>
        <p:spPr>
          <a:xfrm>
            <a:off x="814429" y="2052466"/>
            <a:ext cx="10468614" cy="1847249"/>
          </a:xfrm>
        </p:spPr>
        <p:txBody>
          <a:bodyPr>
            <a:normAutofit fontScale="85000" lnSpcReduction="10000"/>
          </a:bodyPr>
          <a:lstStyle/>
          <a:p>
            <a:pPr marL="0" marR="0">
              <a:lnSpc>
                <a:spcPct val="107000"/>
              </a:lnSpc>
              <a:spcBef>
                <a:spcPts val="0"/>
              </a:spcBef>
              <a:spcAft>
                <a:spcPts val="0"/>
              </a:spcAft>
            </a:pPr>
            <a:r>
              <a:rPr lang="en-US" sz="3200" dirty="0">
                <a:solidFill>
                  <a:srgbClr val="000000"/>
                </a:solidFill>
                <a:effectLst/>
                <a:latin typeface="Calibri" panose="020F0502020204030204" pitchFamily="34" charset="0"/>
                <a:ea typeface="Calibri" panose="020F0502020204030204" pitchFamily="34" charset="0"/>
              </a:rPr>
              <a:t>Our marketing strategy focuses on the three key benefits of My Personal Chef:</a:t>
            </a:r>
            <a:endParaRPr lang="en-US" sz="32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rPr>
              <a:t> </a:t>
            </a:r>
          </a:p>
          <a:p>
            <a:pPr marR="0" lvl="0">
              <a:lnSpc>
                <a:spcPct val="107000"/>
              </a:lnSpc>
              <a:spcBef>
                <a:spcPts val="0"/>
              </a:spcBef>
              <a:spcAft>
                <a:spcPts val="0"/>
              </a:spcAft>
            </a:pPr>
            <a:r>
              <a:rPr lang="en-US" sz="4400" b="1" dirty="0">
                <a:solidFill>
                  <a:srgbClr val="0070C0"/>
                </a:solidFill>
                <a:effectLst/>
                <a:latin typeface="Noto Sans Symbols"/>
                <a:ea typeface="Noto Sans Symbols"/>
                <a:cs typeface="Noto Sans Symbols"/>
              </a:rPr>
              <a:t>Convenience</a:t>
            </a:r>
            <a:r>
              <a:rPr lang="en-US" sz="4400" b="1" dirty="0">
                <a:solidFill>
                  <a:srgbClr val="FF0000"/>
                </a:solidFill>
                <a:effectLst/>
                <a:latin typeface="Noto Sans Symbols"/>
                <a:ea typeface="Noto Sans Symbols"/>
                <a:cs typeface="Noto Sans Symbols"/>
              </a:rPr>
              <a:t> </a:t>
            </a:r>
            <a:r>
              <a:rPr lang="en-US" sz="4400" dirty="0">
                <a:solidFill>
                  <a:srgbClr val="000000"/>
                </a:solidFill>
                <a:effectLst/>
                <a:latin typeface="Noto Sans Symbols"/>
                <a:ea typeface="Noto Sans Symbols"/>
                <a:cs typeface="Noto Sans Symbols"/>
              </a:rPr>
              <a:t>         	     </a:t>
            </a:r>
            <a:r>
              <a:rPr lang="en-US" sz="4400" b="1" dirty="0">
                <a:solidFill>
                  <a:schemeClr val="accent5">
                    <a:lumMod val="75000"/>
                  </a:schemeClr>
                </a:solidFill>
                <a:effectLst/>
                <a:latin typeface="Noto Sans Symbols"/>
                <a:ea typeface="Noto Sans Symbols"/>
                <a:cs typeface="Noto Sans Symbols"/>
              </a:rPr>
              <a:t>Wellness</a:t>
            </a:r>
            <a:r>
              <a:rPr lang="en-US" sz="4400" dirty="0">
                <a:solidFill>
                  <a:srgbClr val="000000"/>
                </a:solidFill>
                <a:effectLst/>
                <a:latin typeface="Noto Sans Symbols"/>
                <a:ea typeface="Noto Sans Symbols"/>
                <a:cs typeface="Noto Sans Symbols"/>
              </a:rPr>
              <a:t>             		</a:t>
            </a:r>
            <a:r>
              <a:rPr lang="en-US" sz="4400" b="1" dirty="0">
                <a:solidFill>
                  <a:srgbClr val="7030A0"/>
                </a:solidFill>
                <a:effectLst/>
                <a:latin typeface="Noto Sans Symbols"/>
                <a:ea typeface="Noto Sans Symbols"/>
                <a:cs typeface="Noto Sans Symbols"/>
              </a:rPr>
              <a:t>Choice</a:t>
            </a:r>
          </a:p>
          <a:p>
            <a:endParaRPr lang="en-US" dirty="0"/>
          </a:p>
        </p:txBody>
      </p:sp>
      <p:pic>
        <p:nvPicPr>
          <p:cNvPr id="4" name="Picture 3">
            <a:extLst>
              <a:ext uri="{FF2B5EF4-FFF2-40B4-BE49-F238E27FC236}">
                <a16:creationId xmlns:a16="http://schemas.microsoft.com/office/drawing/2014/main" id="{72D7F71D-CFD2-4B70-8E1E-038DC504F4B8}"/>
              </a:ext>
            </a:extLst>
          </p:cNvPr>
          <p:cNvPicPr>
            <a:picLocks noChangeAspect="1"/>
          </p:cNvPicPr>
          <p:nvPr/>
        </p:nvPicPr>
        <p:blipFill>
          <a:blip r:embed="rId2"/>
          <a:stretch>
            <a:fillRect/>
          </a:stretch>
        </p:blipFill>
        <p:spPr>
          <a:xfrm>
            <a:off x="814429" y="4358669"/>
            <a:ext cx="2766384" cy="2074788"/>
          </a:xfrm>
          <a:prstGeom prst="rect">
            <a:avLst/>
          </a:prstGeom>
        </p:spPr>
      </p:pic>
      <p:pic>
        <p:nvPicPr>
          <p:cNvPr id="6" name="Picture 5">
            <a:extLst>
              <a:ext uri="{FF2B5EF4-FFF2-40B4-BE49-F238E27FC236}">
                <a16:creationId xmlns:a16="http://schemas.microsoft.com/office/drawing/2014/main" id="{7782992E-8DD1-4128-BDA3-80C37F32F0C7}"/>
              </a:ext>
            </a:extLst>
          </p:cNvPr>
          <p:cNvPicPr>
            <a:picLocks noChangeAspect="1"/>
          </p:cNvPicPr>
          <p:nvPr/>
        </p:nvPicPr>
        <p:blipFill>
          <a:blip r:embed="rId3"/>
          <a:stretch>
            <a:fillRect/>
          </a:stretch>
        </p:blipFill>
        <p:spPr>
          <a:xfrm>
            <a:off x="8611189" y="4539414"/>
            <a:ext cx="2767655" cy="1847249"/>
          </a:xfrm>
          <a:prstGeom prst="rect">
            <a:avLst/>
          </a:prstGeom>
        </p:spPr>
      </p:pic>
      <p:pic>
        <p:nvPicPr>
          <p:cNvPr id="7" name="Picture 6">
            <a:extLst>
              <a:ext uri="{FF2B5EF4-FFF2-40B4-BE49-F238E27FC236}">
                <a16:creationId xmlns:a16="http://schemas.microsoft.com/office/drawing/2014/main" id="{CBD8A470-56EC-F64F-A5C2-706A750A70AF}"/>
              </a:ext>
            </a:extLst>
          </p:cNvPr>
          <p:cNvPicPr>
            <a:picLocks noChangeAspect="1"/>
          </p:cNvPicPr>
          <p:nvPr/>
        </p:nvPicPr>
        <p:blipFill>
          <a:blip r:embed="rId4"/>
          <a:stretch>
            <a:fillRect/>
          </a:stretch>
        </p:blipFill>
        <p:spPr>
          <a:xfrm>
            <a:off x="3872187" y="4539414"/>
            <a:ext cx="4353098" cy="1217831"/>
          </a:xfrm>
          <a:prstGeom prst="rect">
            <a:avLst/>
          </a:prstGeom>
        </p:spPr>
      </p:pic>
    </p:spTree>
    <p:extLst>
      <p:ext uri="{BB962C8B-B14F-4D97-AF65-F5344CB8AC3E}">
        <p14:creationId xmlns:p14="http://schemas.microsoft.com/office/powerpoint/2010/main" val="2359036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9085"/>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C07D-51EE-4E79-BA16-2D83542A2628}"/>
              </a:ext>
            </a:extLst>
          </p:cNvPr>
          <p:cNvSpPr>
            <a:spLocks noGrp="1"/>
          </p:cNvSpPr>
          <p:nvPr>
            <p:ph type="ctrTitle"/>
          </p:nvPr>
        </p:nvSpPr>
        <p:spPr>
          <a:xfrm>
            <a:off x="761802" y="852056"/>
            <a:ext cx="10380572" cy="1017566"/>
          </a:xfrm>
        </p:spPr>
        <p:txBody>
          <a:bodyPr/>
          <a:lstStyle/>
          <a:p>
            <a:r>
              <a:rPr lang="en-US" dirty="0"/>
              <a:t>Marketing Plan</a:t>
            </a:r>
          </a:p>
        </p:txBody>
      </p:sp>
      <p:sp>
        <p:nvSpPr>
          <p:cNvPr id="3" name="Subtitle 2">
            <a:extLst>
              <a:ext uri="{FF2B5EF4-FFF2-40B4-BE49-F238E27FC236}">
                <a16:creationId xmlns:a16="http://schemas.microsoft.com/office/drawing/2014/main" id="{00D0CB6A-1DB7-4F6C-9E57-327B5230FECD}"/>
              </a:ext>
            </a:extLst>
          </p:cNvPr>
          <p:cNvSpPr>
            <a:spLocks noGrp="1"/>
          </p:cNvSpPr>
          <p:nvPr>
            <p:ph type="subTitle" idx="1"/>
          </p:nvPr>
        </p:nvSpPr>
        <p:spPr>
          <a:xfrm>
            <a:off x="905714" y="2015340"/>
            <a:ext cx="10380572" cy="3990604"/>
          </a:xfrm>
        </p:spPr>
        <p:txBody>
          <a:bodyPr>
            <a:normAutofit fontScale="92500"/>
          </a:bodyPr>
          <a:lstStyle/>
          <a:p>
            <a:pPr marL="0" marR="0">
              <a:lnSpc>
                <a:spcPct val="107000"/>
              </a:lnSpc>
              <a:spcBef>
                <a:spcPts val="0"/>
              </a:spcBef>
              <a:spcAft>
                <a:spcPts val="0"/>
              </a:spcAft>
            </a:pPr>
            <a:r>
              <a:rPr lang="en-US" sz="1800" b="1" dirty="0">
                <a:solidFill>
                  <a:srgbClr val="0070C0"/>
                </a:solidFill>
                <a:effectLst/>
                <a:latin typeface="Calibri" panose="020F0502020204030204" pitchFamily="34" charset="0"/>
                <a:ea typeface="Calibri" panose="020F0502020204030204" pitchFamily="34" charset="0"/>
              </a:rPr>
              <a:t>Product: </a:t>
            </a:r>
            <a:r>
              <a:rPr lang="en-US" sz="1800" dirty="0">
                <a:solidFill>
                  <a:srgbClr val="000000"/>
                </a:solidFill>
                <a:effectLst/>
                <a:latin typeface="Calibri" panose="020F0502020204030204" pitchFamily="34" charset="0"/>
                <a:ea typeface="Calibri" panose="020F0502020204030204" pitchFamily="34" charset="0"/>
              </a:rPr>
              <a:t>My Personal Chef is a convenient food planning /delivery service  for  busy parents or professionals. Correlates with personal health history to lessen the potential that meals conflict with pre-existing conditions. </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b="1" dirty="0">
                <a:solidFill>
                  <a:srgbClr val="0070C0"/>
                </a:solidFill>
                <a:effectLst/>
                <a:latin typeface="Calibri" panose="020F0502020204030204" pitchFamily="34" charset="0"/>
                <a:ea typeface="Calibri" panose="020F0502020204030204" pitchFamily="34" charset="0"/>
              </a:rPr>
              <a:t>Price:</a:t>
            </a:r>
            <a:r>
              <a:rPr lang="en-US" sz="1800" dirty="0">
                <a:solidFill>
                  <a:srgbClr val="0070C0"/>
                </a:solidFill>
                <a:effectLst/>
                <a:latin typeface="Calibri" panose="020F0502020204030204" pitchFamily="34" charset="0"/>
                <a:ea typeface="Calibri" panose="020F0502020204030204" pitchFamily="34" charset="0"/>
              </a:rPr>
              <a:t>  </a:t>
            </a:r>
            <a:r>
              <a:rPr lang="en-US" sz="1800" dirty="0">
                <a:solidFill>
                  <a:srgbClr val="000000"/>
                </a:solidFill>
                <a:effectLst/>
                <a:latin typeface="Calibri" panose="020F0502020204030204" pitchFamily="34" charset="0"/>
                <a:ea typeface="Calibri" panose="020F0502020204030204" pitchFamily="34" charset="0"/>
              </a:rPr>
              <a:t>For $11 per meal, customers will receive one or two meals per day, five days per week. Subscription price is based on an average of 22 days per month. Subscription pricing for 2 meals per day is $484 per month. </a:t>
            </a:r>
          </a:p>
          <a:p>
            <a:pPr marL="0" marR="0">
              <a:lnSpc>
                <a:spcPct val="107000"/>
              </a:lnSpc>
              <a:spcBef>
                <a:spcPts val="0"/>
              </a:spcBef>
              <a:spcAft>
                <a:spcPts val="0"/>
              </a:spcAft>
            </a:pPr>
            <a:endParaRPr lang="en-US" sz="1800" dirty="0">
              <a:solidFill>
                <a:srgbClr val="0070C0"/>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b="1" dirty="0">
                <a:solidFill>
                  <a:srgbClr val="0070C0"/>
                </a:solidFill>
                <a:effectLst/>
                <a:latin typeface="Calibri" panose="020F0502020204030204" pitchFamily="34" charset="0"/>
                <a:ea typeface="Calibri" panose="020F0502020204030204" pitchFamily="34" charset="0"/>
              </a:rPr>
              <a:t>Promotion: </a:t>
            </a:r>
            <a:r>
              <a:rPr lang="en-US" sz="1800" dirty="0">
                <a:solidFill>
                  <a:srgbClr val="000000"/>
                </a:solidFill>
                <a:effectLst/>
                <a:latin typeface="Calibri" panose="020F0502020204030204" pitchFamily="34" charset="0"/>
                <a:ea typeface="Calibri" panose="020F0502020204030204" pitchFamily="34" charset="0"/>
              </a:rPr>
              <a:t>My Personal Chef can be  found on all social media platforms; Facebook, Instagram and Twitter. Customers can follow these outlets for updates on new ingredients and spices;  locations; and products.</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b="1" dirty="0">
                <a:solidFill>
                  <a:srgbClr val="0070C0"/>
                </a:solidFill>
                <a:effectLst/>
                <a:latin typeface="Calibri" panose="020F0502020204030204" pitchFamily="34" charset="0"/>
                <a:ea typeface="Calibri" panose="020F0502020204030204" pitchFamily="34" charset="0"/>
              </a:rPr>
              <a:t>Place: </a:t>
            </a:r>
            <a:r>
              <a:rPr lang="en-US" sz="1800" dirty="0">
                <a:solidFill>
                  <a:srgbClr val="000000"/>
                </a:solidFill>
                <a:effectLst/>
                <a:latin typeface="Calibri" panose="020F0502020204030204" pitchFamily="34" charset="0"/>
                <a:ea typeface="Calibri" panose="020F0502020204030204" pitchFamily="34" charset="0"/>
              </a:rPr>
              <a:t>Our first ghost kitchen is located in downtown Los Angeles. Service is currently available to any location within a 25-mile radius. </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b="1" dirty="0">
                <a:solidFill>
                  <a:srgbClr val="0070C0"/>
                </a:solidFill>
                <a:effectLst/>
                <a:latin typeface="Calibri" panose="020F0502020204030204" pitchFamily="34" charset="0"/>
                <a:ea typeface="Calibri" panose="020F0502020204030204" pitchFamily="34" charset="0"/>
              </a:rPr>
              <a:t>People:</a:t>
            </a:r>
            <a:r>
              <a:rPr lang="en-US" sz="1800" dirty="0">
                <a:solidFill>
                  <a:srgbClr val="0070C0"/>
                </a:solidFill>
                <a:effectLst/>
                <a:latin typeface="Calibri" panose="020F0502020204030204" pitchFamily="34" charset="0"/>
                <a:ea typeface="Calibri" panose="020F0502020204030204" pitchFamily="34" charset="0"/>
              </a:rPr>
              <a:t>  </a:t>
            </a:r>
            <a:r>
              <a:rPr lang="en-US" sz="1800" dirty="0">
                <a:solidFill>
                  <a:srgbClr val="000000"/>
                </a:solidFill>
                <a:effectLst/>
                <a:latin typeface="Calibri" panose="020F0502020204030204" pitchFamily="34" charset="0"/>
                <a:ea typeface="Calibri" panose="020F0502020204030204" pitchFamily="34" charset="0"/>
              </a:rPr>
              <a:t>Our team members are dedicated to providing nutritious meals, using only the finest ingredients, for our clients. We are happy to answer </a:t>
            </a:r>
            <a:r>
              <a:rPr lang="en-US" sz="1800" dirty="0">
                <a:solidFill>
                  <a:srgbClr val="000000"/>
                </a:solidFill>
                <a:latin typeface="Calibri" panose="020F0502020204030204" pitchFamily="34" charset="0"/>
                <a:ea typeface="Calibri" panose="020F0502020204030204" pitchFamily="34" charset="0"/>
              </a:rPr>
              <a:t>qu</a:t>
            </a:r>
            <a:r>
              <a:rPr lang="en-US" sz="1800" dirty="0">
                <a:solidFill>
                  <a:srgbClr val="000000"/>
                </a:solidFill>
                <a:effectLst/>
                <a:latin typeface="Calibri" panose="020F0502020204030204" pitchFamily="34" charset="0"/>
                <a:ea typeface="Calibri" panose="020F0502020204030204" pitchFamily="34" charset="0"/>
              </a:rPr>
              <a:t>estions during business hours.</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233720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5533A6-729A-48A8-8889-E2486F406A23}"/>
              </a:ext>
            </a:extLst>
          </p:cNvPr>
          <p:cNvPicPr>
            <a:picLocks noChangeAspect="1"/>
          </p:cNvPicPr>
          <p:nvPr/>
        </p:nvPicPr>
        <p:blipFill>
          <a:blip r:embed="rId2"/>
          <a:stretch>
            <a:fillRect/>
          </a:stretch>
        </p:blipFill>
        <p:spPr>
          <a:xfrm>
            <a:off x="737879" y="1744981"/>
            <a:ext cx="10716241" cy="4008143"/>
          </a:xfrm>
          <a:prstGeom prst="rect">
            <a:avLst/>
          </a:prstGeom>
        </p:spPr>
      </p:pic>
      <p:sp>
        <p:nvSpPr>
          <p:cNvPr id="4" name="TextBox 3">
            <a:extLst>
              <a:ext uri="{FF2B5EF4-FFF2-40B4-BE49-F238E27FC236}">
                <a16:creationId xmlns:a16="http://schemas.microsoft.com/office/drawing/2014/main" id="{0FAEAB6F-F6B7-4857-8A7A-3F135BC49955}"/>
              </a:ext>
            </a:extLst>
          </p:cNvPr>
          <p:cNvSpPr txBox="1"/>
          <p:nvPr/>
        </p:nvSpPr>
        <p:spPr>
          <a:xfrm>
            <a:off x="828879" y="756517"/>
            <a:ext cx="9499235" cy="769441"/>
          </a:xfrm>
          <a:prstGeom prst="rect">
            <a:avLst/>
          </a:prstGeom>
          <a:noFill/>
        </p:spPr>
        <p:txBody>
          <a:bodyPr wrap="square" rtlCol="0">
            <a:spAutoFit/>
          </a:bodyPr>
          <a:lstStyle/>
          <a:p>
            <a:r>
              <a:rPr lang="en-US" sz="4400" dirty="0"/>
              <a:t>Promotional Advertising</a:t>
            </a:r>
          </a:p>
        </p:txBody>
      </p:sp>
    </p:spTree>
    <p:extLst>
      <p:ext uri="{BB962C8B-B14F-4D97-AF65-F5344CB8AC3E}">
        <p14:creationId xmlns:p14="http://schemas.microsoft.com/office/powerpoint/2010/main" val="3090337670"/>
      </p:ext>
    </p:extLst>
  </p:cSld>
  <p:clrMapOvr>
    <a:masterClrMapping/>
  </p:clrMapOvr>
</p:sld>
</file>

<file path=ppt/theme/theme1.xml><?xml version="1.0" encoding="utf-8"?>
<a:theme xmlns:a="http://schemas.openxmlformats.org/drawingml/2006/main" name="BevelVTI">
  <a:themeElements>
    <a:clrScheme name="AnalogousFromLightSeedRightStep">
      <a:dk1>
        <a:srgbClr val="000000"/>
      </a:dk1>
      <a:lt1>
        <a:srgbClr val="FFFFFF"/>
      </a:lt1>
      <a:dk2>
        <a:srgbClr val="3D3522"/>
      </a:dk2>
      <a:lt2>
        <a:srgbClr val="E2E6E8"/>
      </a:lt2>
      <a:accent1>
        <a:srgbClr val="DA9074"/>
      </a:accent1>
      <a:accent2>
        <a:srgbClr val="BE9F58"/>
      </a:accent2>
      <a:accent3>
        <a:srgbClr val="9FA760"/>
      </a:accent3>
      <a:accent4>
        <a:srgbClr val="7EAF51"/>
      </a:accent4>
      <a:accent5>
        <a:srgbClr val="5DB458"/>
      </a:accent5>
      <a:accent6>
        <a:srgbClr val="54B476"/>
      </a:accent6>
      <a:hlink>
        <a:srgbClr val="5D8A9B"/>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otalTime>196</TotalTime>
  <Words>860</Words>
  <Application>Microsoft Macintosh PowerPoint</Application>
  <PresentationFormat>Widescreen</PresentationFormat>
  <Paragraphs>72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Bierstadt</vt:lpstr>
      <vt:lpstr>Calibri</vt:lpstr>
      <vt:lpstr>Edwardian Script ITC</vt:lpstr>
      <vt:lpstr>Noto Sans Symbols</vt:lpstr>
      <vt:lpstr>BevelVTI</vt:lpstr>
      <vt:lpstr>My Personal Chef</vt:lpstr>
      <vt:lpstr>My Personal Chef “Your Health is Your Wealth”</vt:lpstr>
      <vt:lpstr>Overview</vt:lpstr>
      <vt:lpstr>The Problem</vt:lpstr>
      <vt:lpstr>The Solution</vt:lpstr>
      <vt:lpstr>Highlights</vt:lpstr>
      <vt:lpstr>Marketing Strategy</vt:lpstr>
      <vt:lpstr>Marketing Plan</vt:lpstr>
      <vt:lpstr>PowerPoint Presentation</vt:lpstr>
      <vt:lpstr>Resources Needed</vt:lpstr>
      <vt:lpstr>Management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Personal Chef</dc:title>
  <dc:creator>19493004890</dc:creator>
  <cp:lastModifiedBy>Summer Shields</cp:lastModifiedBy>
  <cp:revision>2</cp:revision>
  <dcterms:created xsi:type="dcterms:W3CDTF">2021-10-12T23:34:34Z</dcterms:created>
  <dcterms:modified xsi:type="dcterms:W3CDTF">2021-10-13T02:54:06Z</dcterms:modified>
</cp:coreProperties>
</file>